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411" r:id="rId2"/>
    <p:sldId id="472" r:id="rId3"/>
    <p:sldId id="474" r:id="rId4"/>
    <p:sldId id="475" r:id="rId5"/>
    <p:sldId id="476" r:id="rId6"/>
    <p:sldId id="479" r:id="rId7"/>
    <p:sldId id="484" r:id="rId8"/>
    <p:sldId id="485" r:id="rId9"/>
    <p:sldId id="486" r:id="rId10"/>
    <p:sldId id="487" r:id="rId11"/>
    <p:sldId id="488" r:id="rId12"/>
    <p:sldId id="489" r:id="rId13"/>
    <p:sldId id="526" r:id="rId14"/>
    <p:sldId id="522" r:id="rId15"/>
    <p:sldId id="516" r:id="rId16"/>
    <p:sldId id="517" r:id="rId17"/>
    <p:sldId id="513" r:id="rId18"/>
    <p:sldId id="492" r:id="rId19"/>
    <p:sldId id="494" r:id="rId20"/>
    <p:sldId id="527" r:id="rId21"/>
    <p:sldId id="525" r:id="rId22"/>
    <p:sldId id="523" r:id="rId23"/>
    <p:sldId id="524" r:id="rId24"/>
    <p:sldId id="506" r:id="rId25"/>
    <p:sldId id="507" r:id="rId26"/>
    <p:sldId id="508" r:id="rId27"/>
    <p:sldId id="510" r:id="rId28"/>
    <p:sldId id="495" r:id="rId29"/>
    <p:sldId id="499" r:id="rId30"/>
    <p:sldId id="500" r:id="rId31"/>
    <p:sldId id="502" r:id="rId32"/>
    <p:sldId id="504" r:id="rId33"/>
    <p:sldId id="505" r:id="rId34"/>
    <p:sldId id="496" r:id="rId35"/>
    <p:sldId id="512" r:id="rId36"/>
    <p:sldId id="528" r:id="rId37"/>
    <p:sldId id="473"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90789" autoAdjust="0"/>
  </p:normalViewPr>
  <p:slideViewPr>
    <p:cSldViewPr snapToObjects="1" showGuides="1">
      <p:cViewPr>
        <p:scale>
          <a:sx n="130" d="100"/>
          <a:sy n="130" d="100"/>
        </p:scale>
        <p:origin x="-720" y="-1008"/>
      </p:cViewPr>
      <p:guideLst>
        <p:guide orient="horz" pos="575"/>
        <p:guide pos="273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9/26/16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9/26/16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4041765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21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Note: labels, guidelines, title, key,</a:t>
            </a:r>
            <a:r>
              <a:rPr lang="en-US" baseline="0" dirty="0" smtClean="0"/>
              <a:t> including function of each. Title is like a headline. </a:t>
            </a:r>
            <a:r>
              <a:rPr lang="en-US" dirty="0" smtClean="0"/>
              <a:t>When </a:t>
            </a:r>
            <a:r>
              <a:rPr lang="en-US" dirty="0" err="1" smtClean="0"/>
              <a:t>labeleing</a:t>
            </a:r>
            <a:r>
              <a:rPr lang="en-US" dirty="0" smtClean="0"/>
              <a:t> be sure to include units</a:t>
            </a:r>
            <a:r>
              <a:rPr lang="en-US" baseline="0" dirty="0" smtClean="0"/>
              <a:t>. </a:t>
            </a:r>
            <a:r>
              <a:rPr lang="en-US" dirty="0" smtClean="0"/>
              <a:t>Point out that this chart is missing a SOURCE indicator,</a:t>
            </a:r>
            <a:r>
              <a:rPr lang="en-US" baseline="0" dirty="0" smtClean="0"/>
              <a:t> which is essential.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1896578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also methods; title and guff or chatter.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2587247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Besides just efficiently encoding information, and legible presentation, there</a:t>
            </a:r>
            <a:r>
              <a:rPr lang="en-US" baseline="0" dirty="0" smtClean="0"/>
              <a:t> are other design dimensions we might consider and strive to balance in an information graphic. The Vis wheel can be useful for thinking through your designs. </a:t>
            </a:r>
          </a:p>
          <a:p>
            <a:endParaRPr lang="en-US" baseline="0" dirty="0" smtClean="0"/>
          </a:p>
          <a:p>
            <a:r>
              <a:rPr lang="en-US" baseline="0" dirty="0" smtClean="0"/>
              <a:t>Complexity = effort readers have to invest in deciphering a graphic</a:t>
            </a:r>
          </a:p>
          <a:p>
            <a:endParaRPr lang="en-US" baseline="0" dirty="0" smtClean="0"/>
          </a:p>
          <a:p>
            <a:r>
              <a:rPr lang="en-US" baseline="0" dirty="0" smtClean="0"/>
              <a:t>Need to always ask: what is the visualization going to be used for, and who is the audience?</a:t>
            </a:r>
          </a:p>
          <a:p>
            <a:endParaRPr lang="en-US" baseline="0" dirty="0" smtClean="0"/>
          </a:p>
          <a:p>
            <a:r>
              <a:rPr lang="en-US" baseline="0" dirty="0" smtClean="0"/>
              <a:t>Some of these dimensions if emphasized might be better for arousing curiosity, or they may be more memorable, or more utilitarian. Some may be better for more or less experienced readers.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28</a:t>
            </a:fld>
            <a:endParaRPr lang="en-US"/>
          </a:p>
        </p:txBody>
      </p:sp>
    </p:spTree>
    <p:extLst>
      <p:ext uri="{BB962C8B-B14F-4D97-AF65-F5344CB8AC3E}">
        <p14:creationId xmlns:p14="http://schemas.microsoft.com/office/powerpoint/2010/main" val="1471114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30</a:t>
            </a:fld>
            <a:endParaRPr lang="en-US"/>
          </a:p>
        </p:txBody>
      </p:sp>
    </p:spTree>
    <p:extLst>
      <p:ext uri="{BB962C8B-B14F-4D97-AF65-F5344CB8AC3E}">
        <p14:creationId xmlns:p14="http://schemas.microsoft.com/office/powerpoint/2010/main" val="690312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But the fire</a:t>
            </a:r>
            <a:r>
              <a:rPr lang="en-US" baseline="0" dirty="0" smtClean="0"/>
              <a:t> line charts published in news papers in the mid 1800s also had to be very clearly explained, with extensive captions about how to decode info.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32</a:t>
            </a:fld>
            <a:endParaRPr lang="en-US"/>
          </a:p>
        </p:txBody>
      </p:sp>
    </p:spTree>
    <p:extLst>
      <p:ext uri="{BB962C8B-B14F-4D97-AF65-F5344CB8AC3E}">
        <p14:creationId xmlns:p14="http://schemas.microsoft.com/office/powerpoint/2010/main" val="1166106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Novelty: explain many different things once</a:t>
            </a:r>
          </a:p>
          <a:p>
            <a:r>
              <a:rPr lang="en-US" dirty="0" smtClean="0"/>
              <a:t>Redundancy: explain same things several times</a:t>
            </a:r>
          </a:p>
          <a:p>
            <a:r>
              <a:rPr lang="en-US" dirty="0" smtClean="0"/>
              <a:t>Example: on right</a:t>
            </a:r>
            <a:r>
              <a:rPr lang="en-US" baseline="0" dirty="0" smtClean="0"/>
              <a:t> there is redundancy, on left there is a novel view showing more detail on the distribution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33</a:t>
            </a:fld>
            <a:endParaRPr lang="en-US"/>
          </a:p>
        </p:txBody>
      </p:sp>
    </p:spTree>
    <p:extLst>
      <p:ext uri="{BB962C8B-B14F-4D97-AF65-F5344CB8AC3E}">
        <p14:creationId xmlns:p14="http://schemas.microsoft.com/office/powerpoint/2010/main" val="969843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Need to always ask: what is the visualization going to be used for, and who is the audience?</a:t>
            </a:r>
          </a:p>
          <a:p>
            <a:endParaRPr lang="en-US" baseline="0" dirty="0" smtClean="0"/>
          </a:p>
          <a:p>
            <a:r>
              <a:rPr lang="en-US" baseline="0" dirty="0" smtClean="0"/>
              <a:t>Some of these dimensions if emphasized might be better for arousing curiosity, or they may be more memorable, or more utilitarian. Some may be better for more or less experienced readers.</a:t>
            </a:r>
            <a:endParaRPr lang="en-US" dirty="0" smtClean="0"/>
          </a:p>
          <a:p>
            <a:endParaRPr lang="en-US" dirty="0" smtClean="0"/>
          </a:p>
          <a:p>
            <a:r>
              <a:rPr lang="en-US" dirty="0" smtClean="0"/>
              <a:t>For instance some studies of</a:t>
            </a:r>
            <a:r>
              <a:rPr lang="en-US" baseline="0" dirty="0" smtClean="0"/>
              <a:t> so-called </a:t>
            </a:r>
            <a:r>
              <a:rPr lang="en-US" baseline="0" dirty="0" err="1" smtClean="0"/>
              <a:t>chartjunk</a:t>
            </a:r>
            <a:r>
              <a:rPr lang="en-US" baseline="0" dirty="0" smtClean="0"/>
              <a:t> show that those graphs are more memorable, and that the high data-ink ratio version of charts are not preferred by users.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34</a:t>
            </a:fld>
            <a:endParaRPr lang="en-US"/>
          </a:p>
        </p:txBody>
      </p:sp>
    </p:spTree>
    <p:extLst>
      <p:ext uri="{BB962C8B-B14F-4D97-AF65-F5344CB8AC3E}">
        <p14:creationId xmlns:p14="http://schemas.microsoft.com/office/powerpoint/2010/main" val="1982944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group quiz for discussion.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35</a:t>
            </a:fld>
            <a:endParaRPr lang="en-US"/>
          </a:p>
        </p:txBody>
      </p:sp>
    </p:spTree>
    <p:extLst>
      <p:ext uri="{BB962C8B-B14F-4D97-AF65-F5344CB8AC3E}">
        <p14:creationId xmlns:p14="http://schemas.microsoft.com/office/powerpoint/2010/main" val="2135589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blog.visual.ly</a:t>
            </a:r>
            <a:r>
              <a:rPr lang="en-US" dirty="0" smtClean="0"/>
              <a:t>/45-ways-to-communicate-two-quantities/ </a:t>
            </a:r>
          </a:p>
          <a:p>
            <a:endParaRPr lang="en-US" dirty="0" smtClean="0"/>
          </a:p>
          <a:p>
            <a:r>
              <a:rPr lang="en-US" dirty="0" smtClean="0"/>
              <a:t>There are MANY different ways to map data to visuals. Some are better than others. Just</a:t>
            </a:r>
            <a:r>
              <a:rPr lang="en-US" baseline="0" dirty="0" smtClean="0"/>
              <a:t> imaging how much more complexity with more than TWO numbers!</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37</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helpful to sketch ideas and explore what you can do visually with the data and data types you have available.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a:t>
            </a:fld>
            <a:endParaRPr lang="en-US"/>
          </a:p>
        </p:txBody>
      </p:sp>
    </p:spTree>
    <p:extLst>
      <p:ext uri="{BB962C8B-B14F-4D97-AF65-F5344CB8AC3E}">
        <p14:creationId xmlns:p14="http://schemas.microsoft.com/office/powerpoint/2010/main" val="1588765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Of course we can come up with many different ways to show data, but there are better and worse ways since these</a:t>
            </a:r>
            <a:r>
              <a:rPr lang="en-US" baseline="0" dirty="0" smtClean="0"/>
              <a:t> representations need to do work. </a:t>
            </a:r>
          </a:p>
          <a:p>
            <a:endParaRPr lang="en-US" baseline="0" dirty="0" smtClean="0"/>
          </a:p>
          <a:p>
            <a:r>
              <a:rPr lang="en-US" baseline="0" dirty="0" smtClean="0"/>
              <a:t>The form of your visualization should be constrained by its functions. This is the key idea about functional design. </a:t>
            </a:r>
          </a:p>
          <a:p>
            <a:endParaRPr lang="en-US" baseline="0" dirty="0" smtClean="0"/>
          </a:p>
          <a:p>
            <a:r>
              <a:rPr lang="en-US" baseline="0" dirty="0" smtClean="0"/>
              <a:t>But there is also the idea of repurposing – that forms can be repurposed for new / different functions that weren’t anticipated.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4046161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11</a:t>
            </a:fld>
            <a:endParaRPr lang="en-US"/>
          </a:p>
        </p:txBody>
      </p:sp>
    </p:spTree>
    <p:extLst>
      <p:ext uri="{BB962C8B-B14F-4D97-AF65-F5344CB8AC3E}">
        <p14:creationId xmlns:p14="http://schemas.microsoft.com/office/powerpoint/2010/main" val="317259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www.datavizcatalogue.com</a:t>
            </a:r>
            <a:r>
              <a:rPr lang="en-US" dirty="0" smtClean="0"/>
              <a:t>/</a:t>
            </a:r>
          </a:p>
          <a:p>
            <a:endParaRPr lang="en-US" dirty="0" smtClean="0"/>
          </a:p>
          <a:p>
            <a:r>
              <a:rPr lang="en-US" dirty="0" smtClean="0"/>
              <a:t>The Search by function is interesting for storytelling</a:t>
            </a:r>
            <a:r>
              <a:rPr lang="en-US" baseline="0" dirty="0" smtClean="0"/>
              <a:t> purposes. Helps you select a chart for a given intent.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294226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Financial Times visual vocabulary</a:t>
            </a:r>
            <a:r>
              <a:rPr lang="en-US" baseline="0" dirty="0" smtClean="0"/>
              <a:t> actually makes a connection between communication goals and chart choice.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969454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 decision in visualization design relates to choosing the right visual form for the data and the task that you want to support.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3038508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9/26/16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9/26/16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9/26/16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9/26/16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9/26/16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9/26/16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9/26/16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9/26/16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hyperlink" Target="http://www.datavizcatalogue.com/" TargetMode="External"/><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hyperlink" Target="http://www.nytimes.com/interactive/2011/02/04/business/aging-population.html?_r=0" TargetMode="Externa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hyperlink" Target="http://www.perceptualedge.com/files/GraphDesignIQ.html" TargetMode="External"/><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omp-journalism/UMD-J479D-J779D-Fall2016/wiki/Assignment-%232---Illustrating-a-News-Investigation" TargetMode="Externa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 y="1397001"/>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Visualization Design: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Conveying Insights</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2" y="1092201"/>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2"/>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a:t>
            </a:r>
            <a:endParaRPr lang="en-US" dirty="0"/>
          </a:p>
        </p:txBody>
      </p:sp>
      <p:sp>
        <p:nvSpPr>
          <p:cNvPr id="3" name="Content Placeholder 2"/>
          <p:cNvSpPr>
            <a:spLocks noGrp="1"/>
          </p:cNvSpPr>
          <p:nvPr>
            <p:ph idx="1"/>
          </p:nvPr>
        </p:nvSpPr>
        <p:spPr/>
        <p:txBody>
          <a:bodyPr/>
          <a:lstStyle/>
          <a:p>
            <a:r>
              <a:rPr lang="en-US" dirty="0" smtClean="0"/>
              <a:t>Has unemployment dropped more in Extremadura, </a:t>
            </a:r>
            <a:r>
              <a:rPr lang="en-US" dirty="0" err="1" smtClean="0"/>
              <a:t>Andalucia</a:t>
            </a:r>
            <a:r>
              <a:rPr lang="en-US" dirty="0" smtClean="0"/>
              <a:t>, or Baleares?</a:t>
            </a:r>
            <a:endParaRPr lang="en-US" dirty="0"/>
          </a:p>
        </p:txBody>
      </p:sp>
      <p:pic>
        <p:nvPicPr>
          <p:cNvPr id="6" name="Picture 5"/>
          <p:cNvPicPr>
            <a:picLocks noChangeAspect="1"/>
          </p:cNvPicPr>
          <p:nvPr/>
        </p:nvPicPr>
        <p:blipFill>
          <a:blip r:embed="rId2"/>
          <a:stretch>
            <a:fillRect/>
          </a:stretch>
        </p:blipFill>
        <p:spPr>
          <a:xfrm>
            <a:off x="76201" y="2362200"/>
            <a:ext cx="8842779" cy="4343400"/>
          </a:xfrm>
          <a:prstGeom prst="rect">
            <a:avLst/>
          </a:prstGeom>
        </p:spPr>
      </p:pic>
    </p:spTree>
    <p:extLst>
      <p:ext uri="{BB962C8B-B14F-4D97-AF65-F5344CB8AC3E}">
        <p14:creationId xmlns:p14="http://schemas.microsoft.com/office/powerpoint/2010/main" val="31175674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Design</a:t>
            </a:r>
            <a:endParaRPr lang="en-US" dirty="0"/>
          </a:p>
        </p:txBody>
      </p:sp>
      <p:sp>
        <p:nvSpPr>
          <p:cNvPr id="3" name="Content Placeholder 2"/>
          <p:cNvSpPr>
            <a:spLocks noGrp="1"/>
          </p:cNvSpPr>
          <p:nvPr>
            <p:ph idx="1"/>
          </p:nvPr>
        </p:nvSpPr>
        <p:spPr/>
        <p:txBody>
          <a:bodyPr/>
          <a:lstStyle/>
          <a:p>
            <a:r>
              <a:rPr lang="en-US" dirty="0" smtClean="0"/>
              <a:t>If we </a:t>
            </a:r>
            <a:r>
              <a:rPr lang="en-US" dirty="0" smtClean="0">
                <a:solidFill>
                  <a:srgbClr val="1EA0FF"/>
                </a:solidFill>
              </a:rPr>
              <a:t>anticipate</a:t>
            </a:r>
            <a:r>
              <a:rPr lang="en-US" dirty="0" smtClean="0"/>
              <a:t> questions that readers will ask, we can design visualizations so that those questions are easier to answer. </a:t>
            </a:r>
          </a:p>
          <a:p>
            <a:endParaRPr lang="en-US" dirty="0"/>
          </a:p>
          <a:p>
            <a:r>
              <a:rPr lang="en-US" dirty="0" smtClean="0"/>
              <a:t>How does the design assist </a:t>
            </a:r>
            <a:r>
              <a:rPr lang="en-US" dirty="0" smtClean="0">
                <a:solidFill>
                  <a:srgbClr val="1EA0FF"/>
                </a:solidFill>
              </a:rPr>
              <a:t>cognition</a:t>
            </a:r>
            <a:r>
              <a:rPr lang="en-US" dirty="0" smtClean="0"/>
              <a:t> and </a:t>
            </a:r>
            <a:r>
              <a:rPr lang="en-US" dirty="0" smtClean="0">
                <a:solidFill>
                  <a:srgbClr val="1EA0FF"/>
                </a:solidFill>
              </a:rPr>
              <a:t>analytic thinking </a:t>
            </a:r>
            <a:r>
              <a:rPr lang="en-US" dirty="0" smtClean="0"/>
              <a:t>about the data?</a:t>
            </a:r>
          </a:p>
          <a:p>
            <a:endParaRPr lang="en-US" dirty="0"/>
          </a:p>
          <a:p>
            <a:r>
              <a:rPr lang="en-US" dirty="0" smtClean="0"/>
              <a:t>What is this graphic </a:t>
            </a:r>
            <a:r>
              <a:rPr lang="en-US" i="1" dirty="0" smtClean="0">
                <a:solidFill>
                  <a:srgbClr val="1EA6FF"/>
                </a:solidFill>
              </a:rPr>
              <a:t>for</a:t>
            </a:r>
            <a:r>
              <a:rPr lang="en-US" dirty="0" smtClean="0"/>
              <a:t>?</a:t>
            </a:r>
            <a:endParaRPr lang="en-US" dirty="0"/>
          </a:p>
        </p:txBody>
      </p:sp>
    </p:spTree>
    <p:extLst>
      <p:ext uri="{BB962C8B-B14F-4D97-AF65-F5344CB8AC3E}">
        <p14:creationId xmlns:p14="http://schemas.microsoft.com/office/powerpoint/2010/main" val="37407291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Design</a:t>
            </a:r>
            <a:endParaRPr lang="en-US" dirty="0"/>
          </a:p>
        </p:txBody>
      </p:sp>
      <p:pic>
        <p:nvPicPr>
          <p:cNvPr id="4" name="Picture 3"/>
          <p:cNvPicPr>
            <a:picLocks noChangeAspect="1"/>
          </p:cNvPicPr>
          <p:nvPr/>
        </p:nvPicPr>
        <p:blipFill>
          <a:blip r:embed="rId2"/>
          <a:stretch>
            <a:fillRect/>
          </a:stretch>
        </p:blipFill>
        <p:spPr>
          <a:xfrm>
            <a:off x="0" y="1447801"/>
            <a:ext cx="9118600" cy="4483100"/>
          </a:xfrm>
          <a:prstGeom prst="rect">
            <a:avLst/>
          </a:prstGeom>
        </p:spPr>
      </p:pic>
    </p:spTree>
    <p:extLst>
      <p:ext uri="{BB962C8B-B14F-4D97-AF65-F5344CB8AC3E}">
        <p14:creationId xmlns:p14="http://schemas.microsoft.com/office/powerpoint/2010/main" val="23738837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 y="16764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Choosing the “Right” Chart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 for </a:t>
            </a:r>
            <a:r>
              <a:rPr lang="en-US" sz="4800" dirty="0" smtClean="0">
                <a:latin typeface="Abadi MT Condensed Extra Bold"/>
                <a:ea typeface="+mj-ea"/>
                <a:cs typeface="Abadi MT Condensed Extra Bold"/>
              </a:rPr>
              <a:t>t</a:t>
            </a: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h</a:t>
            </a:r>
            <a:r>
              <a:rPr lang="en-US" sz="4800" dirty="0" smtClean="0">
                <a:latin typeface="Abadi MT Condensed Extra Bold"/>
                <a:ea typeface="+mj-ea"/>
                <a:cs typeface="Abadi MT Condensed Extra Bold"/>
              </a:rPr>
              <a:t>e Task</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2" y="1092201"/>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Tree>
    <p:extLst>
      <p:ext uri="{BB962C8B-B14F-4D97-AF65-F5344CB8AC3E}">
        <p14:creationId xmlns:p14="http://schemas.microsoft.com/office/powerpoint/2010/main" val="4622000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Charting: Data </a:t>
            </a:r>
            <a:r>
              <a:rPr lang="en-US" dirty="0" err="1" smtClean="0"/>
              <a:t>Viz</a:t>
            </a:r>
            <a:r>
              <a:rPr lang="en-US" dirty="0" smtClean="0"/>
              <a:t> Catalogue</a:t>
            </a:r>
            <a:endParaRPr lang="en-US" dirty="0"/>
          </a:p>
        </p:txBody>
      </p:sp>
      <p:pic>
        <p:nvPicPr>
          <p:cNvPr id="5" name="Picture 4">
            <a:hlinkClick r:id="rId3"/>
          </p:cNvPr>
          <p:cNvPicPr>
            <a:picLocks noChangeAspect="1"/>
          </p:cNvPicPr>
          <p:nvPr/>
        </p:nvPicPr>
        <p:blipFill>
          <a:blip r:embed="rId4"/>
          <a:stretch>
            <a:fillRect/>
          </a:stretch>
        </p:blipFill>
        <p:spPr>
          <a:xfrm>
            <a:off x="1079500" y="1104900"/>
            <a:ext cx="6997700" cy="5364168"/>
          </a:xfrm>
          <a:prstGeom prst="rect">
            <a:avLst/>
          </a:prstGeom>
        </p:spPr>
      </p:pic>
    </p:spTree>
    <p:extLst>
      <p:ext uri="{BB962C8B-B14F-4D97-AF65-F5344CB8AC3E}">
        <p14:creationId xmlns:p14="http://schemas.microsoft.com/office/powerpoint/2010/main" val="16260721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222500" y="0"/>
            <a:ext cx="4683379" cy="6858000"/>
          </a:xfrm>
          <a:prstGeom prst="rect">
            <a:avLst/>
          </a:prstGeom>
        </p:spPr>
      </p:pic>
      <p:sp>
        <p:nvSpPr>
          <p:cNvPr id="8" name="Rectangle 7"/>
          <p:cNvSpPr/>
          <p:nvPr/>
        </p:nvSpPr>
        <p:spPr>
          <a:xfrm>
            <a:off x="2194169" y="6581001"/>
            <a:ext cx="6934200"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github.com</a:t>
            </a:r>
            <a:r>
              <a:rPr lang="en-US" sz="1200" dirty="0">
                <a:latin typeface="Helvetica"/>
                <a:cs typeface="Helvetica"/>
              </a:rPr>
              <a:t>/</a:t>
            </a:r>
            <a:r>
              <a:rPr lang="en-US" sz="1200" dirty="0" err="1">
                <a:latin typeface="Helvetica"/>
                <a:cs typeface="Helvetica"/>
              </a:rPr>
              <a:t>ft</a:t>
            </a:r>
            <a:r>
              <a:rPr lang="en-US" sz="1200" dirty="0">
                <a:latin typeface="Helvetica"/>
                <a:cs typeface="Helvetica"/>
              </a:rPr>
              <a:t>-interactive/chart-doctor/raw/master/visual-vocabulary/Visual-</a:t>
            </a:r>
            <a:r>
              <a:rPr lang="en-US" sz="1200" dirty="0" err="1">
                <a:latin typeface="Helvetica"/>
                <a:cs typeface="Helvetica"/>
              </a:rPr>
              <a:t>vocabulary.pdf</a:t>
            </a:r>
            <a:endParaRPr lang="en-US" sz="1200" dirty="0">
              <a:latin typeface="Helvetica"/>
              <a:cs typeface="Helvetica"/>
            </a:endParaRPr>
          </a:p>
        </p:txBody>
      </p:sp>
    </p:spTree>
    <p:extLst>
      <p:ext uri="{BB962C8B-B14F-4D97-AF65-F5344CB8AC3E}">
        <p14:creationId xmlns:p14="http://schemas.microsoft.com/office/powerpoint/2010/main" val="14194693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6068"/>
          <a:stretch/>
        </p:blipFill>
        <p:spPr>
          <a:xfrm>
            <a:off x="1828800" y="1787768"/>
            <a:ext cx="4752177" cy="5070231"/>
          </a:xfrm>
          <a:prstGeom prst="rect">
            <a:avLst/>
          </a:prstGeom>
        </p:spPr>
      </p:pic>
      <p:pic>
        <p:nvPicPr>
          <p:cNvPr id="5" name="Picture 4"/>
          <p:cNvPicPr>
            <a:picLocks noChangeAspect="1"/>
          </p:cNvPicPr>
          <p:nvPr/>
        </p:nvPicPr>
        <p:blipFill>
          <a:blip r:embed="rId3"/>
          <a:stretch>
            <a:fillRect/>
          </a:stretch>
        </p:blipFill>
        <p:spPr>
          <a:xfrm>
            <a:off x="2892434" y="2028093"/>
            <a:ext cx="751490" cy="1676400"/>
          </a:xfrm>
          <a:prstGeom prst="rect">
            <a:avLst/>
          </a:prstGeom>
        </p:spPr>
      </p:pic>
      <p:pic>
        <p:nvPicPr>
          <p:cNvPr id="6" name="Picture 5"/>
          <p:cNvPicPr>
            <a:picLocks noChangeAspect="1"/>
          </p:cNvPicPr>
          <p:nvPr/>
        </p:nvPicPr>
        <p:blipFill>
          <a:blip r:embed="rId4"/>
          <a:stretch>
            <a:fillRect/>
          </a:stretch>
        </p:blipFill>
        <p:spPr>
          <a:xfrm>
            <a:off x="4520038" y="2057400"/>
            <a:ext cx="890659" cy="4800600"/>
          </a:xfrm>
          <a:prstGeom prst="rect">
            <a:avLst/>
          </a:prstGeom>
        </p:spPr>
      </p:pic>
      <p:pic>
        <p:nvPicPr>
          <p:cNvPr id="7" name="Picture 6"/>
          <p:cNvPicPr>
            <a:picLocks noChangeAspect="1"/>
          </p:cNvPicPr>
          <p:nvPr/>
        </p:nvPicPr>
        <p:blipFill>
          <a:blip r:embed="rId5"/>
          <a:stretch>
            <a:fillRect/>
          </a:stretch>
        </p:blipFill>
        <p:spPr>
          <a:xfrm>
            <a:off x="6197599" y="2092568"/>
            <a:ext cx="736493" cy="3165231"/>
          </a:xfrm>
          <a:prstGeom prst="rect">
            <a:avLst/>
          </a:prstGeom>
        </p:spPr>
      </p:pic>
      <p:pic>
        <p:nvPicPr>
          <p:cNvPr id="8" name="Picture 7"/>
          <p:cNvPicPr>
            <a:picLocks noChangeAspect="1"/>
          </p:cNvPicPr>
          <p:nvPr/>
        </p:nvPicPr>
        <p:blipFill>
          <a:blip r:embed="rId6"/>
          <a:stretch>
            <a:fillRect/>
          </a:stretch>
        </p:blipFill>
        <p:spPr>
          <a:xfrm>
            <a:off x="2235200" y="45829"/>
            <a:ext cx="4648200" cy="1935371"/>
          </a:xfrm>
          <a:prstGeom prst="rect">
            <a:avLst/>
          </a:prstGeom>
        </p:spPr>
      </p:pic>
    </p:spTree>
    <p:extLst>
      <p:ext uri="{BB962C8B-B14F-4D97-AF65-F5344CB8AC3E}">
        <p14:creationId xmlns:p14="http://schemas.microsoft.com/office/powerpoint/2010/main" val="24218588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22500" y="0"/>
            <a:ext cx="4676674" cy="6858000"/>
          </a:xfrm>
          <a:prstGeom prst="rect">
            <a:avLst/>
          </a:prstGeom>
        </p:spPr>
      </p:pic>
      <p:pic>
        <p:nvPicPr>
          <p:cNvPr id="5" name="Picture 4"/>
          <p:cNvPicPr>
            <a:picLocks noChangeAspect="1"/>
          </p:cNvPicPr>
          <p:nvPr/>
        </p:nvPicPr>
        <p:blipFill>
          <a:blip r:embed="rId3"/>
          <a:stretch>
            <a:fillRect/>
          </a:stretch>
        </p:blipFill>
        <p:spPr>
          <a:xfrm>
            <a:off x="1858174" y="4442557"/>
            <a:ext cx="728651" cy="2419350"/>
          </a:xfrm>
          <a:prstGeom prst="rect">
            <a:avLst/>
          </a:prstGeom>
        </p:spPr>
      </p:pic>
    </p:spTree>
    <p:extLst>
      <p:ext uri="{BB962C8B-B14F-4D97-AF65-F5344CB8AC3E}">
        <p14:creationId xmlns:p14="http://schemas.microsoft.com/office/powerpoint/2010/main" val="24838555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Graphic Continuu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 y="12700"/>
            <a:ext cx="8875059" cy="6858000"/>
          </a:xfrm>
          <a:prstGeom prst="rect">
            <a:avLst/>
          </a:prstGeom>
        </p:spPr>
      </p:pic>
    </p:spTree>
    <p:extLst>
      <p:ext uri="{BB962C8B-B14F-4D97-AF65-F5344CB8AC3E}">
        <p14:creationId xmlns:p14="http://schemas.microsoft.com/office/powerpoint/2010/main" val="31024111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The Graphic Continuu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41" y="0"/>
            <a:ext cx="8875059" cy="6858000"/>
          </a:xfrm>
          <a:prstGeom prst="rect">
            <a:avLst/>
          </a:prstGeom>
        </p:spPr>
      </p:pic>
    </p:spTree>
    <p:extLst>
      <p:ext uri="{BB962C8B-B14F-4D97-AF65-F5344CB8AC3E}">
        <p14:creationId xmlns:p14="http://schemas.microsoft.com/office/powerpoint/2010/main" val="102658461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Brainstorming</a:t>
            </a:r>
            <a:endParaRPr lang="en-US" dirty="0"/>
          </a:p>
        </p:txBody>
      </p:sp>
      <p:sp>
        <p:nvSpPr>
          <p:cNvPr id="3" name="Content Placeholder 2"/>
          <p:cNvSpPr>
            <a:spLocks noGrp="1"/>
          </p:cNvSpPr>
          <p:nvPr>
            <p:ph idx="1"/>
          </p:nvPr>
        </p:nvSpPr>
        <p:spPr/>
        <p:txBody>
          <a:bodyPr/>
          <a:lstStyle/>
          <a:p>
            <a:r>
              <a:rPr lang="en-US" dirty="0" smtClean="0"/>
              <a:t>What are all of the ways you could possibly communicate a tiny data set of just two numbers?</a:t>
            </a:r>
          </a:p>
          <a:p>
            <a:pPr lvl="1"/>
            <a:r>
              <a:rPr lang="en-US" dirty="0" smtClean="0"/>
              <a:t>A: 9</a:t>
            </a:r>
          </a:p>
          <a:p>
            <a:pPr lvl="1"/>
            <a:r>
              <a:rPr lang="en-US" dirty="0" smtClean="0"/>
              <a:t>B: 6 </a:t>
            </a:r>
          </a:p>
          <a:p>
            <a:pPr lvl="1"/>
            <a:endParaRPr lang="en-US" dirty="0" smtClean="0"/>
          </a:p>
          <a:p>
            <a:pPr lvl="1"/>
            <a:r>
              <a:rPr lang="en-US" dirty="0" smtClean="0"/>
              <a:t>Sketch each idea on a separate sticky note.</a:t>
            </a:r>
          </a:p>
          <a:p>
            <a:pPr lvl="1"/>
            <a:endParaRPr lang="en-US" dirty="0"/>
          </a:p>
          <a:p>
            <a:pPr lvl="1"/>
            <a:r>
              <a:rPr lang="en-US" dirty="0" smtClean="0"/>
              <a:t>Don’t consider “good” or “bad” during brainstorming</a:t>
            </a:r>
          </a:p>
          <a:p>
            <a:endParaRPr lang="en-US" dirty="0"/>
          </a:p>
          <a:p>
            <a:pPr lvl="1"/>
            <a:r>
              <a:rPr lang="en-US" dirty="0" smtClean="0"/>
              <a:t>Afterwards we’ll discuss. </a:t>
            </a:r>
          </a:p>
          <a:p>
            <a:pPr lvl="1"/>
            <a:endParaRPr lang="en-US" dirty="0"/>
          </a:p>
          <a:p>
            <a:pPr lvl="1"/>
            <a:endParaRPr lang="en-US" dirty="0"/>
          </a:p>
          <a:p>
            <a:pPr lvl="1"/>
            <a:endParaRPr lang="en-US" dirty="0"/>
          </a:p>
        </p:txBody>
      </p:sp>
      <p:sp>
        <p:nvSpPr>
          <p:cNvPr id="4" name="Rectangle 3"/>
          <p:cNvSpPr/>
          <p:nvPr/>
        </p:nvSpPr>
        <p:spPr>
          <a:xfrm>
            <a:off x="4318000" y="6477000"/>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blog.visual.ly</a:t>
            </a:r>
            <a:r>
              <a:rPr lang="en-US" sz="1200" dirty="0">
                <a:latin typeface="Helvetica"/>
                <a:cs typeface="Helvetica"/>
              </a:rPr>
              <a:t>/45-ways-to-communicate-two-quantities/</a:t>
            </a:r>
          </a:p>
        </p:txBody>
      </p:sp>
    </p:spTree>
    <p:extLst>
      <p:ext uri="{BB962C8B-B14F-4D97-AF65-F5344CB8AC3E}">
        <p14:creationId xmlns:p14="http://schemas.microsoft.com/office/powerpoint/2010/main" val="31062324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Activity</a:t>
            </a:r>
            <a:endParaRPr lang="en-US" dirty="0"/>
          </a:p>
        </p:txBody>
      </p:sp>
      <p:sp>
        <p:nvSpPr>
          <p:cNvPr id="3" name="Content Placeholder 2"/>
          <p:cNvSpPr>
            <a:spLocks noGrp="1"/>
          </p:cNvSpPr>
          <p:nvPr>
            <p:ph idx="1"/>
          </p:nvPr>
        </p:nvSpPr>
        <p:spPr>
          <a:xfrm>
            <a:off x="457200" y="1117600"/>
            <a:ext cx="3886200" cy="5207000"/>
          </a:xfrm>
        </p:spPr>
        <p:txBody>
          <a:bodyPr>
            <a:normAutofit lnSpcReduction="10000"/>
          </a:bodyPr>
          <a:lstStyle/>
          <a:p>
            <a:r>
              <a:rPr lang="en-US" dirty="0" smtClean="0"/>
              <a:t>Get in pairs of 2 people</a:t>
            </a:r>
          </a:p>
          <a:p>
            <a:endParaRPr lang="en-US" dirty="0"/>
          </a:p>
          <a:p>
            <a:r>
              <a:rPr lang="en-US" dirty="0" smtClean="0"/>
              <a:t>For each of the following chart captions</a:t>
            </a:r>
          </a:p>
          <a:p>
            <a:pPr lvl="1"/>
            <a:r>
              <a:rPr lang="en-US" dirty="0" smtClean="0"/>
              <a:t>Discuss and take notes on which chart type you would choose to illustrate the finding and why</a:t>
            </a:r>
          </a:p>
          <a:p>
            <a:pPr lvl="1"/>
            <a:endParaRPr lang="en-US" dirty="0"/>
          </a:p>
          <a:p>
            <a:r>
              <a:rPr lang="en-US" dirty="0" smtClean="0"/>
              <a:t>Share back your rationale</a:t>
            </a:r>
            <a:endParaRPr lang="en-US" dirty="0"/>
          </a:p>
        </p:txBody>
      </p:sp>
      <p:sp>
        <p:nvSpPr>
          <p:cNvPr id="4" name="Content Placeholder 2"/>
          <p:cNvSpPr txBox="1">
            <a:spLocks/>
          </p:cNvSpPr>
          <p:nvPr/>
        </p:nvSpPr>
        <p:spPr>
          <a:xfrm>
            <a:off x="4489938" y="1117600"/>
            <a:ext cx="3886200" cy="5435600"/>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457200">
              <a:buAutoNum type="arabicPeriod"/>
            </a:pPr>
            <a:r>
              <a:rPr lang="en-US" dirty="0" smtClean="0"/>
              <a:t>The majority of fatal police shootings involved suspects that were not fleeing. </a:t>
            </a:r>
          </a:p>
          <a:p>
            <a:pPr marL="457200" lvl="1" indent="-457200">
              <a:buAutoNum type="arabicPeriod"/>
            </a:pPr>
            <a:endParaRPr lang="en-US" dirty="0"/>
          </a:p>
          <a:p>
            <a:pPr marL="457200" lvl="1" indent="-457200">
              <a:buAutoNum type="arabicPeriod"/>
            </a:pPr>
            <a:r>
              <a:rPr lang="en-US" dirty="0" smtClean="0"/>
              <a:t>The ages of white and Asian fatal police shootings are greater than of other ethnic groups. </a:t>
            </a:r>
          </a:p>
          <a:p>
            <a:pPr marL="457200" lvl="1" indent="-457200">
              <a:buAutoNum type="arabicPeriod"/>
            </a:pPr>
            <a:endParaRPr lang="en-US" dirty="0"/>
          </a:p>
          <a:p>
            <a:pPr marL="457200" lvl="1" indent="-457200">
              <a:buAutoNum type="arabicPeriod"/>
            </a:pPr>
            <a:r>
              <a:rPr lang="en-US" dirty="0" smtClean="0"/>
              <a:t>In the 8 months through August, 2016, overall March was the worst month, and May the best in terms of number of fatal police shootings. But for Hispanics June was the worst month.</a:t>
            </a:r>
            <a:endParaRPr lang="en-US" dirty="0"/>
          </a:p>
        </p:txBody>
      </p:sp>
    </p:spTree>
    <p:extLst>
      <p:ext uri="{BB962C8B-B14F-4D97-AF65-F5344CB8AC3E}">
        <p14:creationId xmlns:p14="http://schemas.microsoft.com/office/powerpoint/2010/main" val="26537446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 y="1549399"/>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smtClean="0">
                <a:ln>
                  <a:noFill/>
                </a:ln>
                <a:effectLst/>
                <a:uLnTx/>
                <a:uFillTx/>
                <a:latin typeface="Abadi MT Condensed Extra Bold"/>
                <a:ea typeface="+mj-ea"/>
                <a:cs typeface="Abadi MT Condensed Extra Bold"/>
              </a:rPr>
              <a:t>Chart Design</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2" y="1092201"/>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Tree>
    <p:extLst>
      <p:ext uri="{BB962C8B-B14F-4D97-AF65-F5344CB8AC3E}">
        <p14:creationId xmlns:p14="http://schemas.microsoft.com/office/powerpoint/2010/main" val="14161434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Chart</a:t>
            </a:r>
            <a:endParaRPr lang="en-US" dirty="0"/>
          </a:p>
        </p:txBody>
      </p:sp>
      <p:pic>
        <p:nvPicPr>
          <p:cNvPr id="4" name="Picture 3"/>
          <p:cNvPicPr>
            <a:picLocks noChangeAspect="1"/>
          </p:cNvPicPr>
          <p:nvPr/>
        </p:nvPicPr>
        <p:blipFill>
          <a:blip r:embed="rId3"/>
          <a:stretch>
            <a:fillRect/>
          </a:stretch>
        </p:blipFill>
        <p:spPr>
          <a:xfrm>
            <a:off x="228600" y="733397"/>
            <a:ext cx="8686800" cy="5438803"/>
          </a:xfrm>
          <a:prstGeom prst="rect">
            <a:avLst/>
          </a:prstGeom>
        </p:spPr>
      </p:pic>
      <p:sp>
        <p:nvSpPr>
          <p:cNvPr id="5" name="Rectangle 4"/>
          <p:cNvSpPr/>
          <p:nvPr/>
        </p:nvSpPr>
        <p:spPr>
          <a:xfrm>
            <a:off x="2641600" y="6601599"/>
            <a:ext cx="6477000" cy="276999"/>
          </a:xfrm>
          <a:prstGeom prst="rect">
            <a:avLst/>
          </a:prstGeom>
        </p:spPr>
        <p:txBody>
          <a:bodyPr wrap="square">
            <a:spAutoFit/>
          </a:bodyPr>
          <a:lstStyle/>
          <a:p>
            <a:pPr algn="r"/>
            <a:r>
              <a:rPr lang="en-US" sz="1200" i="1" dirty="0" smtClean="0"/>
              <a:t>Source: Data + Design. Chapter 14: Anatomy of a Graphic. </a:t>
            </a:r>
            <a:endParaRPr lang="en-US" sz="1200" i="1" dirty="0"/>
          </a:p>
        </p:txBody>
      </p:sp>
    </p:spTree>
    <p:extLst>
      <p:ext uri="{BB962C8B-B14F-4D97-AF65-F5344CB8AC3E}">
        <p14:creationId xmlns:p14="http://schemas.microsoft.com/office/powerpoint/2010/main" val="15489344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27000" y="254000"/>
            <a:ext cx="8890000" cy="6350000"/>
          </a:xfrm>
          <a:prstGeom prst="rect">
            <a:avLst/>
          </a:prstGeom>
        </p:spPr>
      </p:pic>
      <p:sp>
        <p:nvSpPr>
          <p:cNvPr id="5" name="Rectangle 4"/>
          <p:cNvSpPr/>
          <p:nvPr/>
        </p:nvSpPr>
        <p:spPr>
          <a:xfrm>
            <a:off x="1066800" y="6576536"/>
            <a:ext cx="80772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seeingdata.org</a:t>
            </a:r>
            <a:r>
              <a:rPr lang="en-US" sz="1200" dirty="0">
                <a:latin typeface="Helvetica"/>
                <a:cs typeface="Helvetica"/>
              </a:rPr>
              <a:t>/understanding-data-</a:t>
            </a:r>
            <a:r>
              <a:rPr lang="en-US" sz="1200" dirty="0" err="1">
                <a:latin typeface="Helvetica"/>
                <a:cs typeface="Helvetica"/>
              </a:rPr>
              <a:t>visualisations</a:t>
            </a:r>
            <a:r>
              <a:rPr lang="en-US" sz="1200" dirty="0">
                <a:latin typeface="Helvetica"/>
                <a:cs typeface="Helvetica"/>
              </a:rPr>
              <a:t>/top-5-things-to-look-for-in-a-visualisation/</a:t>
            </a:r>
          </a:p>
        </p:txBody>
      </p:sp>
      <p:pic>
        <p:nvPicPr>
          <p:cNvPr id="6" name="Picture 5"/>
          <p:cNvPicPr>
            <a:picLocks noChangeAspect="1"/>
          </p:cNvPicPr>
          <p:nvPr/>
        </p:nvPicPr>
        <p:blipFill>
          <a:blip r:embed="rId4"/>
          <a:stretch>
            <a:fillRect/>
          </a:stretch>
        </p:blipFill>
        <p:spPr>
          <a:xfrm>
            <a:off x="127000" y="254000"/>
            <a:ext cx="8890000" cy="6350000"/>
          </a:xfrm>
          <a:prstGeom prst="rect">
            <a:avLst/>
          </a:prstGeom>
        </p:spPr>
      </p:pic>
      <p:pic>
        <p:nvPicPr>
          <p:cNvPr id="7" name="Picture 6"/>
          <p:cNvPicPr>
            <a:picLocks noChangeAspect="1"/>
          </p:cNvPicPr>
          <p:nvPr/>
        </p:nvPicPr>
        <p:blipFill>
          <a:blip r:embed="rId5"/>
          <a:stretch>
            <a:fillRect/>
          </a:stretch>
        </p:blipFill>
        <p:spPr>
          <a:xfrm>
            <a:off x="127000" y="254000"/>
            <a:ext cx="8890000" cy="6350000"/>
          </a:xfrm>
          <a:prstGeom prst="rect">
            <a:avLst/>
          </a:prstGeom>
        </p:spPr>
      </p:pic>
      <p:pic>
        <p:nvPicPr>
          <p:cNvPr id="8" name="Picture 7"/>
          <p:cNvPicPr>
            <a:picLocks noChangeAspect="1"/>
          </p:cNvPicPr>
          <p:nvPr/>
        </p:nvPicPr>
        <p:blipFill>
          <a:blip r:embed="rId6"/>
          <a:stretch>
            <a:fillRect/>
          </a:stretch>
        </p:blipFill>
        <p:spPr>
          <a:xfrm>
            <a:off x="127000" y="254000"/>
            <a:ext cx="8890000" cy="6350000"/>
          </a:xfrm>
          <a:prstGeom prst="rect">
            <a:avLst/>
          </a:prstGeom>
        </p:spPr>
      </p:pic>
      <p:pic>
        <p:nvPicPr>
          <p:cNvPr id="9" name="Picture 8"/>
          <p:cNvPicPr>
            <a:picLocks noChangeAspect="1"/>
          </p:cNvPicPr>
          <p:nvPr/>
        </p:nvPicPr>
        <p:blipFill>
          <a:blip r:embed="rId7"/>
          <a:stretch>
            <a:fillRect/>
          </a:stretch>
        </p:blipFill>
        <p:spPr>
          <a:xfrm>
            <a:off x="127000" y="304800"/>
            <a:ext cx="8890000" cy="6350000"/>
          </a:xfrm>
          <a:prstGeom prst="rect">
            <a:avLst/>
          </a:prstGeom>
        </p:spPr>
      </p:pic>
    </p:spTree>
    <p:extLst>
      <p:ext uri="{BB962C8B-B14F-4D97-AF65-F5344CB8AC3E}">
        <p14:creationId xmlns:p14="http://schemas.microsoft.com/office/powerpoint/2010/main" val="35548429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Chart Legibility</a:t>
            </a:r>
            <a:endParaRPr lang="en-US" dirty="0"/>
          </a:p>
        </p:txBody>
      </p:sp>
      <p:pic>
        <p:nvPicPr>
          <p:cNvPr id="5" name="Picture 4"/>
          <p:cNvPicPr>
            <a:picLocks noChangeAspect="1"/>
          </p:cNvPicPr>
          <p:nvPr/>
        </p:nvPicPr>
        <p:blipFill>
          <a:blip r:embed="rId2"/>
          <a:stretch>
            <a:fillRect/>
          </a:stretch>
        </p:blipFill>
        <p:spPr>
          <a:xfrm>
            <a:off x="1320800" y="2316548"/>
            <a:ext cx="6261040" cy="2865052"/>
          </a:xfrm>
          <a:prstGeom prst="rect">
            <a:avLst/>
          </a:prstGeom>
        </p:spPr>
      </p:pic>
    </p:spTree>
    <p:extLst>
      <p:ext uri="{BB962C8B-B14F-4D97-AF65-F5344CB8AC3E}">
        <p14:creationId xmlns:p14="http://schemas.microsoft.com/office/powerpoint/2010/main" val="114605421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Chart Legibility</a:t>
            </a:r>
            <a:endParaRPr lang="en-US" dirty="0"/>
          </a:p>
        </p:txBody>
      </p:sp>
      <p:pic>
        <p:nvPicPr>
          <p:cNvPr id="8" name="Picture 7"/>
          <p:cNvPicPr>
            <a:picLocks noChangeAspect="1"/>
          </p:cNvPicPr>
          <p:nvPr/>
        </p:nvPicPr>
        <p:blipFill>
          <a:blip r:embed="rId2"/>
          <a:stretch>
            <a:fillRect/>
          </a:stretch>
        </p:blipFill>
        <p:spPr>
          <a:xfrm>
            <a:off x="514350" y="1676400"/>
            <a:ext cx="8096250" cy="3886200"/>
          </a:xfrm>
          <a:prstGeom prst="rect">
            <a:avLst/>
          </a:prstGeom>
        </p:spPr>
      </p:pic>
      <p:sp>
        <p:nvSpPr>
          <p:cNvPr id="10" name="Rectangle 9"/>
          <p:cNvSpPr/>
          <p:nvPr/>
        </p:nvSpPr>
        <p:spPr>
          <a:xfrm>
            <a:off x="2641600" y="6601599"/>
            <a:ext cx="6477000" cy="276999"/>
          </a:xfrm>
          <a:prstGeom prst="rect">
            <a:avLst/>
          </a:prstGeom>
        </p:spPr>
        <p:txBody>
          <a:bodyPr wrap="square">
            <a:spAutoFit/>
          </a:bodyPr>
          <a:lstStyle/>
          <a:p>
            <a:pPr algn="r"/>
            <a:r>
              <a:rPr lang="en-US" sz="1200" i="1" dirty="0" smtClean="0"/>
              <a:t>Source: Data + Design. Chapter 14: Anatomy of a Graphic. </a:t>
            </a:r>
            <a:endParaRPr lang="en-US" sz="1200" i="1" dirty="0"/>
          </a:p>
        </p:txBody>
      </p:sp>
    </p:spTree>
    <p:extLst>
      <p:ext uri="{BB962C8B-B14F-4D97-AF65-F5344CB8AC3E}">
        <p14:creationId xmlns:p14="http://schemas.microsoft.com/office/powerpoint/2010/main" val="21139420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Chart Legibility</a:t>
            </a:r>
            <a:endParaRPr lang="en-US" dirty="0"/>
          </a:p>
        </p:txBody>
      </p:sp>
      <p:pic>
        <p:nvPicPr>
          <p:cNvPr id="6" name="Picture 5"/>
          <p:cNvPicPr>
            <a:picLocks noChangeAspect="1"/>
          </p:cNvPicPr>
          <p:nvPr/>
        </p:nvPicPr>
        <p:blipFill>
          <a:blip r:embed="rId2"/>
          <a:stretch>
            <a:fillRect/>
          </a:stretch>
        </p:blipFill>
        <p:spPr>
          <a:xfrm>
            <a:off x="1066800" y="1600200"/>
            <a:ext cx="7212719" cy="3449134"/>
          </a:xfrm>
          <a:prstGeom prst="rect">
            <a:avLst/>
          </a:prstGeom>
        </p:spPr>
      </p:pic>
    </p:spTree>
    <p:extLst>
      <p:ext uri="{BB962C8B-B14F-4D97-AF65-F5344CB8AC3E}">
        <p14:creationId xmlns:p14="http://schemas.microsoft.com/office/powerpoint/2010/main" val="21139420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Chart Legibility</a:t>
            </a:r>
            <a:endParaRPr lang="en-US" dirty="0"/>
          </a:p>
        </p:txBody>
      </p:sp>
      <p:pic>
        <p:nvPicPr>
          <p:cNvPr id="7" name="Picture 6"/>
          <p:cNvPicPr>
            <a:picLocks noChangeAspect="1"/>
          </p:cNvPicPr>
          <p:nvPr/>
        </p:nvPicPr>
        <p:blipFill>
          <a:blip r:embed="rId2"/>
          <a:stretch>
            <a:fillRect/>
          </a:stretch>
        </p:blipFill>
        <p:spPr>
          <a:xfrm>
            <a:off x="990600" y="1905000"/>
            <a:ext cx="7212719" cy="2417183"/>
          </a:xfrm>
          <a:prstGeom prst="rect">
            <a:avLst/>
          </a:prstGeom>
        </p:spPr>
      </p:pic>
    </p:spTree>
    <p:extLst>
      <p:ext uri="{BB962C8B-B14F-4D97-AF65-F5344CB8AC3E}">
        <p14:creationId xmlns:p14="http://schemas.microsoft.com/office/powerpoint/2010/main" val="616685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Visualization Wheel</a:t>
            </a:r>
            <a:endParaRPr lang="en-US" dirty="0"/>
          </a:p>
        </p:txBody>
      </p:sp>
      <p:pic>
        <p:nvPicPr>
          <p:cNvPr id="5" name="Picture 4"/>
          <p:cNvPicPr>
            <a:picLocks noChangeAspect="1"/>
          </p:cNvPicPr>
          <p:nvPr/>
        </p:nvPicPr>
        <p:blipFill>
          <a:blip r:embed="rId3"/>
          <a:stretch>
            <a:fillRect/>
          </a:stretch>
        </p:blipFill>
        <p:spPr>
          <a:xfrm>
            <a:off x="521913" y="1371600"/>
            <a:ext cx="8190289" cy="4927600"/>
          </a:xfrm>
          <a:prstGeom prst="rect">
            <a:avLst/>
          </a:prstGeom>
        </p:spPr>
      </p:pic>
    </p:spTree>
    <p:extLst>
      <p:ext uri="{BB962C8B-B14F-4D97-AF65-F5344CB8AC3E}">
        <p14:creationId xmlns:p14="http://schemas.microsoft.com/office/powerpoint/2010/main" val="27886244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 – Figuration</a:t>
            </a:r>
            <a:endParaRPr lang="en-US" dirty="0"/>
          </a:p>
        </p:txBody>
      </p:sp>
      <p:sp>
        <p:nvSpPr>
          <p:cNvPr id="3" name="Content Placeholder 2"/>
          <p:cNvSpPr>
            <a:spLocks noGrp="1"/>
          </p:cNvSpPr>
          <p:nvPr>
            <p:ph idx="1"/>
          </p:nvPr>
        </p:nvSpPr>
        <p:spPr>
          <a:xfrm>
            <a:off x="457200" y="1117600"/>
            <a:ext cx="8229600" cy="2463800"/>
          </a:xfrm>
        </p:spPr>
        <p:txBody>
          <a:bodyPr/>
          <a:lstStyle/>
          <a:p>
            <a:r>
              <a:rPr lang="en-US" dirty="0" smtClean="0"/>
              <a:t>Figurative</a:t>
            </a:r>
          </a:p>
          <a:p>
            <a:pPr lvl="1"/>
            <a:r>
              <a:rPr lang="en-US" dirty="0" smtClean="0"/>
              <a:t>Representation mimics real world</a:t>
            </a:r>
          </a:p>
          <a:p>
            <a:pPr lvl="1"/>
            <a:endParaRPr lang="en-US" dirty="0"/>
          </a:p>
          <a:p>
            <a:r>
              <a:rPr lang="en-US" dirty="0" smtClean="0"/>
              <a:t>Abstract</a:t>
            </a:r>
          </a:p>
          <a:p>
            <a:pPr lvl="1"/>
            <a:r>
              <a:rPr lang="en-US" dirty="0" smtClean="0"/>
              <a:t>Conceptual, reduced realism, doesn’t map directly to world</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2665" t="6125" r="2533" b="18333"/>
          <a:stretch/>
        </p:blipFill>
        <p:spPr>
          <a:xfrm>
            <a:off x="5651500" y="1333500"/>
            <a:ext cx="3327400" cy="1409700"/>
          </a:xfrm>
          <a:prstGeom prst="rect">
            <a:avLst/>
          </a:prstGeom>
        </p:spPr>
      </p:pic>
      <p:pic>
        <p:nvPicPr>
          <p:cNvPr id="5" name="Picture 4"/>
          <p:cNvPicPr>
            <a:picLocks noChangeAspect="1"/>
          </p:cNvPicPr>
          <p:nvPr/>
        </p:nvPicPr>
        <p:blipFill>
          <a:blip r:embed="rId4"/>
          <a:stretch>
            <a:fillRect/>
          </a:stretch>
        </p:blipFill>
        <p:spPr>
          <a:xfrm>
            <a:off x="609600" y="3657600"/>
            <a:ext cx="8077200" cy="2720128"/>
          </a:xfrm>
          <a:prstGeom prst="rect">
            <a:avLst/>
          </a:prstGeom>
        </p:spPr>
      </p:pic>
      <p:sp>
        <p:nvSpPr>
          <p:cNvPr id="6" name="Rectangle 5"/>
          <p:cNvSpPr/>
          <p:nvPr/>
        </p:nvSpPr>
        <p:spPr>
          <a:xfrm>
            <a:off x="2730500" y="6377728"/>
            <a:ext cx="5943600" cy="276999"/>
          </a:xfrm>
          <a:prstGeom prst="rect">
            <a:avLst/>
          </a:prstGeom>
        </p:spPr>
        <p:txBody>
          <a:bodyPr wrap="square">
            <a:spAutoFit/>
          </a:bodyPr>
          <a:lstStyle/>
          <a:p>
            <a:pPr algn="r"/>
            <a:r>
              <a:rPr lang="en-US" sz="1200" dirty="0">
                <a:latin typeface="Helvetica"/>
                <a:cs typeface="Helvetica"/>
              </a:rPr>
              <a:t>https://</a:t>
            </a:r>
            <a:r>
              <a:rPr lang="en-US" sz="1200" dirty="0" err="1">
                <a:latin typeface="Helvetica"/>
                <a:cs typeface="Helvetica"/>
              </a:rPr>
              <a:t>projects.propublica.org</a:t>
            </a:r>
            <a:r>
              <a:rPr lang="en-US" sz="1200" dirty="0">
                <a:latin typeface="Helvetica"/>
                <a:cs typeface="Helvetica"/>
              </a:rPr>
              <a:t>/graphics/workers-compensation-benefits-by-limb#</a:t>
            </a:r>
          </a:p>
        </p:txBody>
      </p:sp>
    </p:spTree>
    <p:extLst>
      <p:ext uri="{BB962C8B-B14F-4D97-AF65-F5344CB8AC3E}">
        <p14:creationId xmlns:p14="http://schemas.microsoft.com/office/powerpoint/2010/main" val="2087109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Example</a:t>
            </a:r>
            <a:endParaRPr lang="en-US" dirty="0"/>
          </a:p>
        </p:txBody>
      </p:sp>
      <p:pic>
        <p:nvPicPr>
          <p:cNvPr id="4" name="Picture 3"/>
          <p:cNvPicPr>
            <a:picLocks noChangeAspect="1"/>
          </p:cNvPicPr>
          <p:nvPr/>
        </p:nvPicPr>
        <p:blipFill>
          <a:blip r:embed="rId2"/>
          <a:stretch>
            <a:fillRect/>
          </a:stretch>
        </p:blipFill>
        <p:spPr>
          <a:xfrm>
            <a:off x="368300" y="1600201"/>
            <a:ext cx="3648424" cy="1168400"/>
          </a:xfrm>
          <a:prstGeom prst="rect">
            <a:avLst/>
          </a:prstGeom>
        </p:spPr>
      </p:pic>
      <p:pic>
        <p:nvPicPr>
          <p:cNvPr id="5" name="Picture 4"/>
          <p:cNvPicPr>
            <a:picLocks noChangeAspect="1"/>
          </p:cNvPicPr>
          <p:nvPr/>
        </p:nvPicPr>
        <p:blipFill>
          <a:blip r:embed="rId3"/>
          <a:stretch>
            <a:fillRect/>
          </a:stretch>
        </p:blipFill>
        <p:spPr>
          <a:xfrm>
            <a:off x="359124" y="2971800"/>
            <a:ext cx="3657600" cy="1366092"/>
          </a:xfrm>
          <a:prstGeom prst="rect">
            <a:avLst/>
          </a:prstGeom>
        </p:spPr>
      </p:pic>
      <p:pic>
        <p:nvPicPr>
          <p:cNvPr id="6" name="Picture 5"/>
          <p:cNvPicPr>
            <a:picLocks noChangeAspect="1"/>
          </p:cNvPicPr>
          <p:nvPr/>
        </p:nvPicPr>
        <p:blipFill>
          <a:blip r:embed="rId4"/>
          <a:stretch>
            <a:fillRect/>
          </a:stretch>
        </p:blipFill>
        <p:spPr>
          <a:xfrm>
            <a:off x="424439" y="4800600"/>
            <a:ext cx="3592287" cy="1143000"/>
          </a:xfrm>
          <a:prstGeom prst="rect">
            <a:avLst/>
          </a:prstGeom>
        </p:spPr>
      </p:pic>
      <p:pic>
        <p:nvPicPr>
          <p:cNvPr id="7" name="Picture 6"/>
          <p:cNvPicPr>
            <a:picLocks noChangeAspect="1"/>
          </p:cNvPicPr>
          <p:nvPr/>
        </p:nvPicPr>
        <p:blipFill>
          <a:blip r:embed="rId5"/>
          <a:stretch>
            <a:fillRect/>
          </a:stretch>
        </p:blipFill>
        <p:spPr>
          <a:xfrm>
            <a:off x="4953000" y="1634647"/>
            <a:ext cx="3454400" cy="1108555"/>
          </a:xfrm>
          <a:prstGeom prst="rect">
            <a:avLst/>
          </a:prstGeom>
        </p:spPr>
      </p:pic>
      <p:pic>
        <p:nvPicPr>
          <p:cNvPr id="8" name="Picture 7"/>
          <p:cNvPicPr>
            <a:picLocks noChangeAspect="1"/>
          </p:cNvPicPr>
          <p:nvPr/>
        </p:nvPicPr>
        <p:blipFill>
          <a:blip r:embed="rId6"/>
          <a:stretch>
            <a:fillRect/>
          </a:stretch>
        </p:blipFill>
        <p:spPr>
          <a:xfrm>
            <a:off x="4953003" y="3505200"/>
            <a:ext cx="3309815" cy="1066800"/>
          </a:xfrm>
          <a:prstGeom prst="rect">
            <a:avLst/>
          </a:prstGeom>
        </p:spPr>
      </p:pic>
      <p:pic>
        <p:nvPicPr>
          <p:cNvPr id="9" name="Picture 8"/>
          <p:cNvPicPr>
            <a:picLocks noChangeAspect="1"/>
          </p:cNvPicPr>
          <p:nvPr/>
        </p:nvPicPr>
        <p:blipFill>
          <a:blip r:embed="rId7"/>
          <a:stretch>
            <a:fillRect/>
          </a:stretch>
        </p:blipFill>
        <p:spPr>
          <a:xfrm>
            <a:off x="4953000" y="5148759"/>
            <a:ext cx="3505200" cy="1153516"/>
          </a:xfrm>
          <a:prstGeom prst="rect">
            <a:avLst/>
          </a:prstGeom>
        </p:spPr>
      </p:pic>
    </p:spTree>
    <p:extLst>
      <p:ext uri="{BB962C8B-B14F-4D97-AF65-F5344CB8AC3E}">
        <p14:creationId xmlns:p14="http://schemas.microsoft.com/office/powerpoint/2010/main" val="15627140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Functionality – Decoration</a:t>
            </a:r>
            <a:endParaRPr lang="en-US" dirty="0"/>
          </a:p>
        </p:txBody>
      </p:sp>
      <p:sp>
        <p:nvSpPr>
          <p:cNvPr id="3" name="Content Placeholder 2"/>
          <p:cNvSpPr>
            <a:spLocks noGrp="1"/>
          </p:cNvSpPr>
          <p:nvPr>
            <p:ph idx="1"/>
          </p:nvPr>
        </p:nvSpPr>
        <p:spPr/>
        <p:txBody>
          <a:bodyPr/>
          <a:lstStyle/>
          <a:p>
            <a:r>
              <a:rPr lang="en-US" dirty="0" smtClean="0"/>
              <a:t>Decoration</a:t>
            </a:r>
          </a:p>
          <a:p>
            <a:pPr lvl="1"/>
            <a:r>
              <a:rPr lang="en-US" dirty="0" smtClean="0"/>
              <a:t>Non-functional elements that do not aid interpretation</a:t>
            </a:r>
          </a:p>
          <a:p>
            <a:pPr lvl="1"/>
            <a:r>
              <a:rPr lang="en-US" dirty="0" smtClean="0"/>
              <a:t>“</a:t>
            </a:r>
            <a:r>
              <a:rPr lang="en-US" dirty="0" err="1" smtClean="0"/>
              <a:t>Chartjunk</a:t>
            </a:r>
            <a:r>
              <a:rPr lang="en-US" dirty="0" smtClean="0"/>
              <a:t>” – “If the numbers are boring, then you’ve got the wrong numbers” – E. </a:t>
            </a:r>
            <a:r>
              <a:rPr lang="en-US" dirty="0" err="1" smtClean="0"/>
              <a:t>Tufte</a:t>
            </a:r>
            <a:r>
              <a:rPr lang="en-US" dirty="0" smtClean="0"/>
              <a:t>.</a:t>
            </a:r>
            <a:endParaRPr lang="en-US" dirty="0"/>
          </a:p>
        </p:txBody>
      </p:sp>
      <p:pic>
        <p:nvPicPr>
          <p:cNvPr id="4" name="Picture 3"/>
          <p:cNvPicPr>
            <a:picLocks noChangeAspect="1"/>
          </p:cNvPicPr>
          <p:nvPr/>
        </p:nvPicPr>
        <p:blipFill>
          <a:blip r:embed="rId3"/>
          <a:stretch>
            <a:fillRect/>
          </a:stretch>
        </p:blipFill>
        <p:spPr>
          <a:xfrm>
            <a:off x="774700" y="2819400"/>
            <a:ext cx="7620000" cy="3810000"/>
          </a:xfrm>
          <a:prstGeom prst="rect">
            <a:avLst/>
          </a:prstGeom>
        </p:spPr>
      </p:pic>
    </p:spTree>
    <p:extLst>
      <p:ext uri="{BB962C8B-B14F-4D97-AF65-F5344CB8AC3E}">
        <p14:creationId xmlns:p14="http://schemas.microsoft.com/office/powerpoint/2010/main" val="10889269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Density – Lightness (Data-Ink Ratio)</a:t>
            </a:r>
            <a:endParaRPr lang="en-US" dirty="0"/>
          </a:p>
        </p:txBody>
      </p:sp>
      <p:pic>
        <p:nvPicPr>
          <p:cNvPr id="4" name="Picture 3"/>
          <p:cNvPicPr>
            <a:picLocks noChangeAspect="1"/>
          </p:cNvPicPr>
          <p:nvPr/>
        </p:nvPicPr>
        <p:blipFill rotWithShape="1">
          <a:blip r:embed="rId2"/>
          <a:srcRect l="2593" t="12731" r="2963" b="15510"/>
          <a:stretch/>
        </p:blipFill>
        <p:spPr>
          <a:xfrm>
            <a:off x="1397000" y="990600"/>
            <a:ext cx="6477000" cy="2362200"/>
          </a:xfrm>
          <a:prstGeom prst="rect">
            <a:avLst/>
          </a:prstGeom>
        </p:spPr>
      </p:pic>
      <p:pic>
        <p:nvPicPr>
          <p:cNvPr id="6" name="Picture 5"/>
          <p:cNvPicPr>
            <a:picLocks noChangeAspect="1"/>
          </p:cNvPicPr>
          <p:nvPr/>
        </p:nvPicPr>
        <p:blipFill>
          <a:blip r:embed="rId3"/>
          <a:stretch>
            <a:fillRect/>
          </a:stretch>
        </p:blipFill>
        <p:spPr>
          <a:xfrm>
            <a:off x="990600" y="3505200"/>
            <a:ext cx="7162800" cy="3227794"/>
          </a:xfrm>
          <a:prstGeom prst="rect">
            <a:avLst/>
          </a:prstGeom>
        </p:spPr>
      </p:pic>
    </p:spTree>
    <p:extLst>
      <p:ext uri="{BB962C8B-B14F-4D97-AF65-F5344CB8AC3E}">
        <p14:creationId xmlns:p14="http://schemas.microsoft.com/office/powerpoint/2010/main" val="33070162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Originality – Familiarity</a:t>
            </a:r>
            <a:endParaRPr lang="en-US" dirty="0"/>
          </a:p>
        </p:txBody>
      </p:sp>
      <p:pic>
        <p:nvPicPr>
          <p:cNvPr id="4" name="Picture 3"/>
          <p:cNvPicPr>
            <a:picLocks noChangeAspect="1"/>
          </p:cNvPicPr>
          <p:nvPr/>
        </p:nvPicPr>
        <p:blipFill rotWithShape="1">
          <a:blip r:embed="rId3"/>
          <a:srcRect b="30556"/>
          <a:stretch/>
        </p:blipFill>
        <p:spPr>
          <a:xfrm>
            <a:off x="381002" y="901700"/>
            <a:ext cx="8612612" cy="5943600"/>
          </a:xfrm>
          <a:prstGeom prst="rect">
            <a:avLst/>
          </a:prstGeom>
        </p:spPr>
      </p:pic>
    </p:spTree>
    <p:extLst>
      <p:ext uri="{BB962C8B-B14F-4D97-AF65-F5344CB8AC3E}">
        <p14:creationId xmlns:p14="http://schemas.microsoft.com/office/powerpoint/2010/main" val="325717340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Novelty – Redundancy </a:t>
            </a:r>
            <a:endParaRPr lang="en-US" dirty="0"/>
          </a:p>
        </p:txBody>
      </p:sp>
      <p:pic>
        <p:nvPicPr>
          <p:cNvPr id="4" name="Picture 3">
            <a:hlinkClick r:id="rId3"/>
          </p:cNvPr>
          <p:cNvPicPr>
            <a:picLocks noChangeAspect="1"/>
          </p:cNvPicPr>
          <p:nvPr/>
        </p:nvPicPr>
        <p:blipFill>
          <a:blip r:embed="rId4"/>
          <a:stretch>
            <a:fillRect/>
          </a:stretch>
        </p:blipFill>
        <p:spPr>
          <a:xfrm>
            <a:off x="355602" y="1371600"/>
            <a:ext cx="8420100" cy="5219700"/>
          </a:xfrm>
          <a:prstGeom prst="rect">
            <a:avLst/>
          </a:prstGeom>
        </p:spPr>
      </p:pic>
    </p:spTree>
    <p:extLst>
      <p:ext uri="{BB962C8B-B14F-4D97-AF65-F5344CB8AC3E}">
        <p14:creationId xmlns:p14="http://schemas.microsoft.com/office/powerpoint/2010/main" val="238688200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User-Centered Design</a:t>
            </a:r>
            <a:endParaRPr lang="en-US" dirty="0"/>
          </a:p>
        </p:txBody>
      </p:sp>
      <p:sp>
        <p:nvSpPr>
          <p:cNvPr id="3" name="Content Placeholder 2"/>
          <p:cNvSpPr>
            <a:spLocks noGrp="1"/>
          </p:cNvSpPr>
          <p:nvPr>
            <p:ph idx="1"/>
          </p:nvPr>
        </p:nvSpPr>
        <p:spPr>
          <a:xfrm>
            <a:off x="457200" y="1117600"/>
            <a:ext cx="8229600" cy="4978400"/>
          </a:xfrm>
        </p:spPr>
        <p:txBody>
          <a:bodyPr>
            <a:normAutofit/>
          </a:bodyPr>
          <a:lstStyle/>
          <a:p>
            <a:r>
              <a:rPr lang="en-US" dirty="0" smtClean="0"/>
              <a:t>What is this visualization for?</a:t>
            </a:r>
          </a:p>
          <a:p>
            <a:pPr lvl="1"/>
            <a:r>
              <a:rPr lang="en-US" dirty="0" smtClean="0"/>
              <a:t>Explaining, exploring, contextualizing</a:t>
            </a:r>
          </a:p>
          <a:p>
            <a:endParaRPr lang="en-US" sz="2400" dirty="0"/>
          </a:p>
          <a:p>
            <a:r>
              <a:rPr lang="en-US" dirty="0" smtClean="0"/>
              <a:t>Who is the audience?</a:t>
            </a:r>
          </a:p>
          <a:p>
            <a:pPr lvl="1"/>
            <a:r>
              <a:rPr lang="en-US" dirty="0" smtClean="0"/>
              <a:t>How much knowledge of the topic do they have?</a:t>
            </a:r>
          </a:p>
          <a:p>
            <a:pPr lvl="1"/>
            <a:r>
              <a:rPr lang="en-US" dirty="0" smtClean="0"/>
              <a:t>Try to clarify, not simplify</a:t>
            </a:r>
          </a:p>
          <a:p>
            <a:endParaRPr lang="en-US" sz="2400" dirty="0"/>
          </a:p>
          <a:p>
            <a:r>
              <a:rPr lang="en-US" dirty="0" smtClean="0"/>
              <a:t>Do I want to …</a:t>
            </a:r>
          </a:p>
          <a:p>
            <a:pPr lvl="1"/>
            <a:r>
              <a:rPr lang="en-US" dirty="0" smtClean="0"/>
              <a:t>…arouse curiosity</a:t>
            </a:r>
          </a:p>
          <a:p>
            <a:pPr lvl="1"/>
            <a:r>
              <a:rPr lang="en-US" dirty="0" smtClean="0"/>
              <a:t>…make this memorable</a:t>
            </a:r>
          </a:p>
          <a:p>
            <a:pPr lvl="1"/>
            <a:r>
              <a:rPr lang="en-US" dirty="0" smtClean="0"/>
              <a:t>…have people spend more time</a:t>
            </a:r>
          </a:p>
          <a:p>
            <a:pPr lvl="1"/>
            <a:r>
              <a:rPr lang="en-US" dirty="0" smtClean="0"/>
              <a:t>…facilitate a decision efficiently</a:t>
            </a:r>
          </a:p>
          <a:p>
            <a:endParaRPr lang="en-US" dirty="0"/>
          </a:p>
        </p:txBody>
      </p:sp>
    </p:spTree>
    <p:extLst>
      <p:ext uri="{BB962C8B-B14F-4D97-AF65-F5344CB8AC3E}">
        <p14:creationId xmlns:p14="http://schemas.microsoft.com/office/powerpoint/2010/main" val="29702083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2700"/>
            <a:ext cx="9144000" cy="6616700"/>
          </a:xfrm>
          <a:prstGeom prst="rect">
            <a:avLst/>
          </a:prstGeom>
        </p:spPr>
      </p:pic>
      <p:sp>
        <p:nvSpPr>
          <p:cNvPr id="3" name="Rectangle 2"/>
          <p:cNvSpPr/>
          <p:nvPr/>
        </p:nvSpPr>
        <p:spPr>
          <a:xfrm>
            <a:off x="4572000" y="6581001"/>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www.perceptualedge.com</a:t>
            </a:r>
            <a:r>
              <a:rPr lang="en-US" sz="1200" dirty="0">
                <a:latin typeface="Helvetica"/>
                <a:cs typeface="Helvetica"/>
              </a:rPr>
              <a:t>/files/</a:t>
            </a:r>
            <a:r>
              <a:rPr lang="en-US" sz="1200" dirty="0" err="1">
                <a:latin typeface="Helvetica"/>
                <a:cs typeface="Helvetica"/>
              </a:rPr>
              <a:t>GraphDesignIQ.html</a:t>
            </a:r>
            <a:endParaRPr lang="en-US" sz="1200" dirty="0">
              <a:latin typeface="Helvetica"/>
              <a:cs typeface="Helvetica"/>
            </a:endParaRPr>
          </a:p>
        </p:txBody>
      </p:sp>
    </p:spTree>
    <p:extLst>
      <p:ext uri="{BB962C8B-B14F-4D97-AF65-F5344CB8AC3E}">
        <p14:creationId xmlns:p14="http://schemas.microsoft.com/office/powerpoint/2010/main" val="118196444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a:stretch>
            <a:fillRect/>
          </a:stretch>
        </p:blipFill>
        <p:spPr>
          <a:xfrm>
            <a:off x="628483" y="365024"/>
            <a:ext cx="7829717" cy="6188176"/>
          </a:xfrm>
          <a:prstGeom prst="rect">
            <a:avLst/>
          </a:prstGeom>
        </p:spPr>
      </p:pic>
    </p:spTree>
    <p:extLst>
      <p:ext uri="{BB962C8B-B14F-4D97-AF65-F5344CB8AC3E}">
        <p14:creationId xmlns:p14="http://schemas.microsoft.com/office/powerpoint/2010/main" val="36854585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Example</a:t>
            </a:r>
            <a:endParaRPr lang="en-US" dirty="0"/>
          </a:p>
        </p:txBody>
      </p:sp>
      <p:pic>
        <p:nvPicPr>
          <p:cNvPr id="4" name="Picture 3"/>
          <p:cNvPicPr>
            <a:picLocks noChangeAspect="1"/>
          </p:cNvPicPr>
          <p:nvPr/>
        </p:nvPicPr>
        <p:blipFill>
          <a:blip r:embed="rId2"/>
          <a:stretch>
            <a:fillRect/>
          </a:stretch>
        </p:blipFill>
        <p:spPr>
          <a:xfrm>
            <a:off x="495300" y="1295400"/>
            <a:ext cx="3673435" cy="1219200"/>
          </a:xfrm>
          <a:prstGeom prst="rect">
            <a:avLst/>
          </a:prstGeom>
        </p:spPr>
      </p:pic>
      <p:pic>
        <p:nvPicPr>
          <p:cNvPr id="5" name="Picture 4"/>
          <p:cNvPicPr>
            <a:picLocks noChangeAspect="1"/>
          </p:cNvPicPr>
          <p:nvPr/>
        </p:nvPicPr>
        <p:blipFill>
          <a:blip r:embed="rId3"/>
          <a:stretch>
            <a:fillRect/>
          </a:stretch>
        </p:blipFill>
        <p:spPr>
          <a:xfrm>
            <a:off x="469900" y="2527300"/>
            <a:ext cx="2082800" cy="1968500"/>
          </a:xfrm>
          <a:prstGeom prst="rect">
            <a:avLst/>
          </a:prstGeom>
        </p:spPr>
      </p:pic>
      <p:pic>
        <p:nvPicPr>
          <p:cNvPr id="6" name="Picture 5"/>
          <p:cNvPicPr>
            <a:picLocks noChangeAspect="1"/>
          </p:cNvPicPr>
          <p:nvPr/>
        </p:nvPicPr>
        <p:blipFill>
          <a:blip r:embed="rId4"/>
          <a:stretch>
            <a:fillRect/>
          </a:stretch>
        </p:blipFill>
        <p:spPr>
          <a:xfrm>
            <a:off x="469900" y="4419600"/>
            <a:ext cx="3048000" cy="1981200"/>
          </a:xfrm>
          <a:prstGeom prst="rect">
            <a:avLst/>
          </a:prstGeom>
        </p:spPr>
      </p:pic>
      <p:pic>
        <p:nvPicPr>
          <p:cNvPr id="7" name="Picture 6"/>
          <p:cNvPicPr>
            <a:picLocks noChangeAspect="1"/>
          </p:cNvPicPr>
          <p:nvPr/>
        </p:nvPicPr>
        <p:blipFill>
          <a:blip r:embed="rId5"/>
          <a:stretch>
            <a:fillRect/>
          </a:stretch>
        </p:blipFill>
        <p:spPr>
          <a:xfrm>
            <a:off x="4914900" y="914401"/>
            <a:ext cx="3759200" cy="1968500"/>
          </a:xfrm>
          <a:prstGeom prst="rect">
            <a:avLst/>
          </a:prstGeom>
        </p:spPr>
      </p:pic>
      <p:pic>
        <p:nvPicPr>
          <p:cNvPr id="8" name="Picture 7"/>
          <p:cNvPicPr>
            <a:picLocks noChangeAspect="1"/>
          </p:cNvPicPr>
          <p:nvPr/>
        </p:nvPicPr>
        <p:blipFill>
          <a:blip r:embed="rId6"/>
          <a:stretch>
            <a:fillRect/>
          </a:stretch>
        </p:blipFill>
        <p:spPr>
          <a:xfrm>
            <a:off x="4965701" y="3175000"/>
            <a:ext cx="3602539" cy="1219200"/>
          </a:xfrm>
          <a:prstGeom prst="rect">
            <a:avLst/>
          </a:prstGeom>
        </p:spPr>
      </p:pic>
      <p:pic>
        <p:nvPicPr>
          <p:cNvPr id="9" name="Picture 8"/>
          <p:cNvPicPr>
            <a:picLocks noChangeAspect="1"/>
          </p:cNvPicPr>
          <p:nvPr/>
        </p:nvPicPr>
        <p:blipFill>
          <a:blip r:embed="rId7"/>
          <a:stretch>
            <a:fillRect/>
          </a:stretch>
        </p:blipFill>
        <p:spPr>
          <a:xfrm>
            <a:off x="5181602" y="4419600"/>
            <a:ext cx="3187700" cy="1955800"/>
          </a:xfrm>
          <a:prstGeom prst="rect">
            <a:avLst/>
          </a:prstGeom>
        </p:spPr>
      </p:pic>
    </p:spTree>
    <p:extLst>
      <p:ext uri="{BB962C8B-B14F-4D97-AF65-F5344CB8AC3E}">
        <p14:creationId xmlns:p14="http://schemas.microsoft.com/office/powerpoint/2010/main" val="25478234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Example</a:t>
            </a:r>
            <a:endParaRPr lang="en-US" dirty="0"/>
          </a:p>
        </p:txBody>
      </p:sp>
      <p:pic>
        <p:nvPicPr>
          <p:cNvPr id="4" name="Picture 3"/>
          <p:cNvPicPr>
            <a:picLocks noChangeAspect="1"/>
          </p:cNvPicPr>
          <p:nvPr/>
        </p:nvPicPr>
        <p:blipFill>
          <a:blip r:embed="rId3"/>
          <a:stretch>
            <a:fillRect/>
          </a:stretch>
        </p:blipFill>
        <p:spPr>
          <a:xfrm>
            <a:off x="533400" y="1549400"/>
            <a:ext cx="3657600" cy="1332411"/>
          </a:xfrm>
          <a:prstGeom prst="rect">
            <a:avLst/>
          </a:prstGeom>
        </p:spPr>
      </p:pic>
      <p:pic>
        <p:nvPicPr>
          <p:cNvPr id="5" name="Picture 4"/>
          <p:cNvPicPr>
            <a:picLocks noChangeAspect="1"/>
          </p:cNvPicPr>
          <p:nvPr/>
        </p:nvPicPr>
        <p:blipFill>
          <a:blip r:embed="rId4"/>
          <a:stretch>
            <a:fillRect/>
          </a:stretch>
        </p:blipFill>
        <p:spPr>
          <a:xfrm>
            <a:off x="1066802" y="3213100"/>
            <a:ext cx="2451100" cy="1968500"/>
          </a:xfrm>
          <a:prstGeom prst="rect">
            <a:avLst/>
          </a:prstGeom>
        </p:spPr>
      </p:pic>
      <p:pic>
        <p:nvPicPr>
          <p:cNvPr id="6" name="Picture 5"/>
          <p:cNvPicPr>
            <a:picLocks noChangeAspect="1"/>
          </p:cNvPicPr>
          <p:nvPr/>
        </p:nvPicPr>
        <p:blipFill>
          <a:blip r:embed="rId5"/>
          <a:stretch>
            <a:fillRect/>
          </a:stretch>
        </p:blipFill>
        <p:spPr>
          <a:xfrm>
            <a:off x="4724402" y="1621820"/>
            <a:ext cx="4178300" cy="1259993"/>
          </a:xfrm>
          <a:prstGeom prst="rect">
            <a:avLst/>
          </a:prstGeom>
        </p:spPr>
      </p:pic>
      <p:pic>
        <p:nvPicPr>
          <p:cNvPr id="7" name="Picture 6"/>
          <p:cNvPicPr>
            <a:picLocks noChangeAspect="1"/>
          </p:cNvPicPr>
          <p:nvPr/>
        </p:nvPicPr>
        <p:blipFill>
          <a:blip r:embed="rId6"/>
          <a:stretch>
            <a:fillRect/>
          </a:stretch>
        </p:blipFill>
        <p:spPr>
          <a:xfrm>
            <a:off x="4546600" y="3225801"/>
            <a:ext cx="4140200" cy="1955800"/>
          </a:xfrm>
          <a:prstGeom prst="rect">
            <a:avLst/>
          </a:prstGeom>
        </p:spPr>
      </p:pic>
      <p:pic>
        <p:nvPicPr>
          <p:cNvPr id="8" name="Picture 7"/>
          <p:cNvPicPr>
            <a:picLocks noChangeAspect="1"/>
          </p:cNvPicPr>
          <p:nvPr/>
        </p:nvPicPr>
        <p:blipFill>
          <a:blip r:embed="rId7"/>
          <a:stretch>
            <a:fillRect/>
          </a:stretch>
        </p:blipFill>
        <p:spPr>
          <a:xfrm>
            <a:off x="3556000" y="2819400"/>
            <a:ext cx="2032000" cy="2032000"/>
          </a:xfrm>
          <a:prstGeom prst="rect">
            <a:avLst/>
          </a:prstGeom>
        </p:spPr>
      </p:pic>
      <p:pic>
        <p:nvPicPr>
          <p:cNvPr id="9" name="Picture 8"/>
          <p:cNvPicPr>
            <a:picLocks noChangeAspect="1"/>
          </p:cNvPicPr>
          <p:nvPr/>
        </p:nvPicPr>
        <p:blipFill>
          <a:blip r:embed="rId7"/>
          <a:stretch>
            <a:fillRect/>
          </a:stretch>
        </p:blipFill>
        <p:spPr>
          <a:xfrm>
            <a:off x="3556000" y="2819400"/>
            <a:ext cx="2032000" cy="2032000"/>
          </a:xfrm>
          <a:prstGeom prst="rect">
            <a:avLst/>
          </a:prstGeom>
        </p:spPr>
      </p:pic>
      <p:pic>
        <p:nvPicPr>
          <p:cNvPr id="10" name="Picture 9"/>
          <p:cNvPicPr>
            <a:picLocks noChangeAspect="1"/>
          </p:cNvPicPr>
          <p:nvPr/>
        </p:nvPicPr>
        <p:blipFill>
          <a:blip r:embed="rId7"/>
          <a:stretch>
            <a:fillRect/>
          </a:stretch>
        </p:blipFill>
        <p:spPr>
          <a:xfrm>
            <a:off x="3556000" y="2819400"/>
            <a:ext cx="2032000" cy="2032000"/>
          </a:xfrm>
          <a:prstGeom prst="rect">
            <a:avLst/>
          </a:prstGeom>
        </p:spPr>
      </p:pic>
    </p:spTree>
    <p:extLst>
      <p:ext uri="{BB962C8B-B14F-4D97-AF65-F5344CB8AC3E}">
        <p14:creationId xmlns:p14="http://schemas.microsoft.com/office/powerpoint/2010/main" val="25743122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“Form Follows Function”</a:t>
            </a:r>
            <a:endParaRPr lang="en-US" dirty="0"/>
          </a:p>
        </p:txBody>
      </p:sp>
      <p:sp>
        <p:nvSpPr>
          <p:cNvPr id="3" name="Content Placeholder 2"/>
          <p:cNvSpPr>
            <a:spLocks noGrp="1"/>
          </p:cNvSpPr>
          <p:nvPr>
            <p:ph idx="1"/>
          </p:nvPr>
        </p:nvSpPr>
        <p:spPr>
          <a:xfrm>
            <a:off x="457200" y="1117600"/>
            <a:ext cx="8229600" cy="5511800"/>
          </a:xfrm>
        </p:spPr>
        <p:txBody>
          <a:bodyPr>
            <a:normAutofit/>
          </a:bodyPr>
          <a:lstStyle/>
          <a:p>
            <a:r>
              <a:rPr lang="en-US" dirty="0" smtClean="0"/>
              <a:t>Visualizations are </a:t>
            </a:r>
            <a:r>
              <a:rPr lang="en-US" dirty="0" smtClean="0">
                <a:solidFill>
                  <a:srgbClr val="1EA0FF"/>
                </a:solidFill>
              </a:rPr>
              <a:t>not</a:t>
            </a:r>
            <a:r>
              <a:rPr lang="en-US" dirty="0" smtClean="0"/>
              <a:t> </a:t>
            </a:r>
            <a:r>
              <a:rPr lang="en-US" dirty="0" smtClean="0">
                <a:solidFill>
                  <a:srgbClr val="1EA0FF"/>
                </a:solidFill>
              </a:rPr>
              <a:t>arbitrary</a:t>
            </a:r>
          </a:p>
          <a:p>
            <a:pPr lvl="1"/>
            <a:r>
              <a:rPr lang="en-US" dirty="0" smtClean="0"/>
              <a:t>Objectivity, precision, functionality constrain the forms they take</a:t>
            </a:r>
          </a:p>
          <a:p>
            <a:endParaRPr lang="en-US" dirty="0"/>
          </a:p>
          <a:p>
            <a:r>
              <a:rPr lang="en-US" dirty="0" smtClean="0"/>
              <a:t>Ask: What is this for?</a:t>
            </a:r>
            <a:endParaRPr lang="en-US" dirty="0"/>
          </a:p>
          <a:p>
            <a:pPr lvl="1"/>
            <a:r>
              <a:rPr lang="en-US" dirty="0" smtClean="0"/>
              <a:t>Discover</a:t>
            </a:r>
          </a:p>
          <a:p>
            <a:pPr lvl="1"/>
            <a:r>
              <a:rPr lang="en-US" dirty="0" smtClean="0"/>
              <a:t>Present</a:t>
            </a:r>
          </a:p>
          <a:p>
            <a:pPr lvl="1"/>
            <a:r>
              <a:rPr lang="en-US" dirty="0" smtClean="0"/>
              <a:t>Enjoy</a:t>
            </a:r>
          </a:p>
          <a:p>
            <a:pPr lvl="1"/>
            <a:r>
              <a:rPr lang="en-US" dirty="0" smtClean="0"/>
              <a:t>Identify</a:t>
            </a:r>
          </a:p>
          <a:p>
            <a:pPr lvl="1"/>
            <a:r>
              <a:rPr lang="en-US" dirty="0" smtClean="0"/>
              <a:t>Compare</a:t>
            </a:r>
          </a:p>
          <a:p>
            <a:pPr lvl="1"/>
            <a:r>
              <a:rPr lang="en-US" dirty="0" smtClean="0"/>
              <a:t>Summarize</a:t>
            </a:r>
          </a:p>
          <a:p>
            <a:pPr lvl="1"/>
            <a:endParaRPr lang="en-US" dirty="0" smtClean="0"/>
          </a:p>
          <a:p>
            <a:r>
              <a:rPr lang="en-US" dirty="0" smtClean="0"/>
              <a:t>Is it helpful with any of these?</a:t>
            </a:r>
            <a:endParaRPr lang="en-US" dirty="0"/>
          </a:p>
        </p:txBody>
      </p:sp>
    </p:spTree>
    <p:extLst>
      <p:ext uri="{BB962C8B-B14F-4D97-AF65-F5344CB8AC3E}">
        <p14:creationId xmlns:p14="http://schemas.microsoft.com/office/powerpoint/2010/main" val="1486329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a:t>
            </a:r>
            <a:endParaRPr lang="en-US" dirty="0"/>
          </a:p>
        </p:txBody>
      </p:sp>
      <p:sp>
        <p:nvSpPr>
          <p:cNvPr id="3" name="Content Placeholder 2"/>
          <p:cNvSpPr>
            <a:spLocks noGrp="1"/>
          </p:cNvSpPr>
          <p:nvPr>
            <p:ph idx="1"/>
          </p:nvPr>
        </p:nvSpPr>
        <p:spPr/>
        <p:txBody>
          <a:bodyPr/>
          <a:lstStyle/>
          <a:p>
            <a:r>
              <a:rPr lang="en-US" dirty="0" smtClean="0"/>
              <a:t>Where has unemployment grown the most?</a:t>
            </a:r>
            <a:endParaRPr lang="en-US" dirty="0"/>
          </a:p>
        </p:txBody>
      </p:sp>
      <p:pic>
        <p:nvPicPr>
          <p:cNvPr id="6" name="Picture 5"/>
          <p:cNvPicPr>
            <a:picLocks noChangeAspect="1"/>
          </p:cNvPicPr>
          <p:nvPr/>
        </p:nvPicPr>
        <p:blipFill>
          <a:blip r:embed="rId2"/>
          <a:stretch>
            <a:fillRect/>
          </a:stretch>
        </p:blipFill>
        <p:spPr>
          <a:xfrm>
            <a:off x="76201" y="2362200"/>
            <a:ext cx="8842779" cy="4343400"/>
          </a:xfrm>
          <a:prstGeom prst="rect">
            <a:avLst/>
          </a:prstGeom>
        </p:spPr>
      </p:pic>
    </p:spTree>
    <p:extLst>
      <p:ext uri="{BB962C8B-B14F-4D97-AF65-F5344CB8AC3E}">
        <p14:creationId xmlns:p14="http://schemas.microsoft.com/office/powerpoint/2010/main" val="39293215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a:t>
            </a:r>
            <a:endParaRPr lang="en-US" dirty="0"/>
          </a:p>
        </p:txBody>
      </p:sp>
      <p:sp>
        <p:nvSpPr>
          <p:cNvPr id="3" name="Content Placeholder 2"/>
          <p:cNvSpPr>
            <a:spLocks noGrp="1"/>
          </p:cNvSpPr>
          <p:nvPr>
            <p:ph idx="1"/>
          </p:nvPr>
        </p:nvSpPr>
        <p:spPr/>
        <p:txBody>
          <a:bodyPr/>
          <a:lstStyle/>
          <a:p>
            <a:r>
              <a:rPr lang="en-US" dirty="0" smtClean="0"/>
              <a:t>Where has it dropped the most?</a:t>
            </a:r>
            <a:endParaRPr lang="en-US" dirty="0"/>
          </a:p>
        </p:txBody>
      </p:sp>
      <p:pic>
        <p:nvPicPr>
          <p:cNvPr id="6" name="Picture 5"/>
          <p:cNvPicPr>
            <a:picLocks noChangeAspect="1"/>
          </p:cNvPicPr>
          <p:nvPr/>
        </p:nvPicPr>
        <p:blipFill>
          <a:blip r:embed="rId2"/>
          <a:stretch>
            <a:fillRect/>
          </a:stretch>
        </p:blipFill>
        <p:spPr>
          <a:xfrm>
            <a:off x="76201" y="2362200"/>
            <a:ext cx="8842779" cy="4343400"/>
          </a:xfrm>
          <a:prstGeom prst="rect">
            <a:avLst/>
          </a:prstGeom>
        </p:spPr>
      </p:pic>
    </p:spTree>
    <p:extLst>
      <p:ext uri="{BB962C8B-B14F-4D97-AF65-F5344CB8AC3E}">
        <p14:creationId xmlns:p14="http://schemas.microsoft.com/office/powerpoint/2010/main" val="42081187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Critique</a:t>
            </a:r>
            <a:endParaRPr lang="en-US" dirty="0"/>
          </a:p>
        </p:txBody>
      </p:sp>
      <p:sp>
        <p:nvSpPr>
          <p:cNvPr id="3" name="Content Placeholder 2"/>
          <p:cNvSpPr>
            <a:spLocks noGrp="1"/>
          </p:cNvSpPr>
          <p:nvPr>
            <p:ph idx="1"/>
          </p:nvPr>
        </p:nvSpPr>
        <p:spPr/>
        <p:txBody>
          <a:bodyPr/>
          <a:lstStyle/>
          <a:p>
            <a:r>
              <a:rPr lang="en-US" dirty="0" smtClean="0"/>
              <a:t>Was unemployment change bigger in Madrid or Canarias?</a:t>
            </a:r>
            <a:endParaRPr lang="en-US" dirty="0"/>
          </a:p>
        </p:txBody>
      </p:sp>
      <p:pic>
        <p:nvPicPr>
          <p:cNvPr id="6" name="Picture 5"/>
          <p:cNvPicPr>
            <a:picLocks noChangeAspect="1"/>
          </p:cNvPicPr>
          <p:nvPr/>
        </p:nvPicPr>
        <p:blipFill>
          <a:blip r:embed="rId2"/>
          <a:stretch>
            <a:fillRect/>
          </a:stretch>
        </p:blipFill>
        <p:spPr>
          <a:xfrm>
            <a:off x="76201" y="2362200"/>
            <a:ext cx="8842779" cy="4343400"/>
          </a:xfrm>
          <a:prstGeom prst="rect">
            <a:avLst/>
          </a:prstGeom>
        </p:spPr>
      </p:pic>
    </p:spTree>
    <p:extLst>
      <p:ext uri="{BB962C8B-B14F-4D97-AF65-F5344CB8AC3E}">
        <p14:creationId xmlns:p14="http://schemas.microsoft.com/office/powerpoint/2010/main" val="159399013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45933</TotalTime>
  <Words>1135</Words>
  <Application>Microsoft Macintosh PowerPoint</Application>
  <PresentationFormat>On-screen Show (4:3)</PresentationFormat>
  <Paragraphs>157</Paragraphs>
  <Slides>37</Slides>
  <Notes>20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Brainstorming</vt:lpstr>
      <vt:lpstr>For Example</vt:lpstr>
      <vt:lpstr>For Example</vt:lpstr>
      <vt:lpstr>For Example</vt:lpstr>
      <vt:lpstr>“Form Follows Function”</vt:lpstr>
      <vt:lpstr>Critique</vt:lpstr>
      <vt:lpstr>Critique</vt:lpstr>
      <vt:lpstr>Critique</vt:lpstr>
      <vt:lpstr>Critique</vt:lpstr>
      <vt:lpstr>Task Design</vt:lpstr>
      <vt:lpstr>Task Design</vt:lpstr>
      <vt:lpstr>PowerPoint Presentation</vt:lpstr>
      <vt:lpstr>Charting: Data Viz Catalogue</vt:lpstr>
      <vt:lpstr>PowerPoint Presentation</vt:lpstr>
      <vt:lpstr>PowerPoint Presentation</vt:lpstr>
      <vt:lpstr>PowerPoint Presentation</vt:lpstr>
      <vt:lpstr>PowerPoint Presentation</vt:lpstr>
      <vt:lpstr>PowerPoint Presentation</vt:lpstr>
      <vt:lpstr>Design Activity</vt:lpstr>
      <vt:lpstr>PowerPoint Presentation</vt:lpstr>
      <vt:lpstr>Anatomy of a Chart</vt:lpstr>
      <vt:lpstr>PowerPoint Presentation</vt:lpstr>
      <vt:lpstr>Chart Legibility</vt:lpstr>
      <vt:lpstr>Chart Legibility</vt:lpstr>
      <vt:lpstr>Chart Legibility</vt:lpstr>
      <vt:lpstr>Chart Legibility</vt:lpstr>
      <vt:lpstr>The Visualization Wheel</vt:lpstr>
      <vt:lpstr>Abstraction – Figuration</vt:lpstr>
      <vt:lpstr>Functionality – Decoration</vt:lpstr>
      <vt:lpstr>Density – Lightness (Data-Ink Ratio)</vt:lpstr>
      <vt:lpstr>Originality – Familiarity</vt:lpstr>
      <vt:lpstr>Novelty – Redundancy </vt:lpstr>
      <vt:lpstr>User-Centered Design</vt:lpstr>
      <vt:lpstr>PowerPoint Presentation</vt:lpstr>
      <vt:lpstr>PowerPoint Presentation</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401</cp:revision>
  <cp:lastPrinted>2015-02-02T22:42:02Z</cp:lastPrinted>
  <dcterms:created xsi:type="dcterms:W3CDTF">2011-09-25T22:28:55Z</dcterms:created>
  <dcterms:modified xsi:type="dcterms:W3CDTF">2016-09-26T20:32:23Z</dcterms:modified>
</cp:coreProperties>
</file>